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4" r:id="rId3"/>
    <p:sldId id="278" r:id="rId4"/>
    <p:sldId id="272" r:id="rId5"/>
    <p:sldId id="280" r:id="rId6"/>
    <p:sldId id="279" r:id="rId7"/>
    <p:sldId id="268" r:id="rId8"/>
    <p:sldId id="271" r:id="rId9"/>
  </p:sldIdLst>
  <p:sldSz cx="9144000" cy="6858000" type="screen4x3"/>
  <p:notesSz cx="6934200" cy="9220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2929"/>
    <a:srgbClr val="D53F3F"/>
    <a:srgbClr val="85303B"/>
    <a:srgbClr val="656767"/>
    <a:srgbClr val="233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78" autoAdjust="0"/>
    <p:restoredTop sz="90802" autoAdjust="0"/>
  </p:normalViewPr>
  <p:slideViewPr>
    <p:cSldViewPr>
      <p:cViewPr>
        <p:scale>
          <a:sx n="74" d="100"/>
          <a:sy n="74" d="100"/>
        </p:scale>
        <p:origin x="-8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0375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475" y="0"/>
            <a:ext cx="3005138" cy="460375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 smtClean="0"/>
            </a:lvl1pPr>
          </a:lstStyle>
          <a:p>
            <a:pPr>
              <a:defRPr/>
            </a:pPr>
            <a:fld id="{AF3EAD19-E9D6-403A-BF45-C60522E1659D}" type="datetimeFigureOut">
              <a:rPr lang="en-US"/>
              <a:pPr>
                <a:defRPr/>
              </a:pPr>
              <a:t>7/13/2012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38"/>
            <a:ext cx="3005138" cy="460375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475" y="8758238"/>
            <a:ext cx="3005138" cy="460375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54A9775-D904-41CF-96A9-8D822EEF8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20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0375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475" y="0"/>
            <a:ext cx="3005138" cy="460375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pPr>
              <a:defRPr/>
            </a:pPr>
            <a:fld id="{2334C7BE-F96F-4FEF-B252-B92884E59EE9}" type="datetimeFigureOut">
              <a:rPr lang="en-US"/>
              <a:pPr>
                <a:defRPr/>
              </a:pPr>
              <a:t>7/13/2012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9" tIns="46154" rIns="92309" bIns="46154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738" y="4379913"/>
            <a:ext cx="5546725" cy="4148137"/>
          </a:xfrm>
          <a:prstGeom prst="rect">
            <a:avLst/>
          </a:prstGeom>
        </p:spPr>
        <p:txBody>
          <a:bodyPr vert="horz" lIns="92309" tIns="46154" rIns="92309" bIns="4615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8238"/>
            <a:ext cx="3005138" cy="460375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475" y="8758238"/>
            <a:ext cx="3005138" cy="460375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pPr>
              <a:defRPr/>
            </a:pPr>
            <a:fld id="{19072D56-7BD0-4797-BB9E-7DD7588FA2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37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Shortened</a:t>
            </a:r>
            <a:r>
              <a:rPr lang="en-US" baseline="0" dirty="0" smtClean="0"/>
              <a:t> version of a presentation given on adult learning</a:t>
            </a:r>
            <a:endParaRPr 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fld id="{AD937E97-A931-42F1-B519-39BDAEFC08BA}" type="slidenum">
              <a:rPr lang="en-US" sz="1200" smtClean="0"/>
              <a:pPr/>
              <a:t>1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Make your purpose clear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increased variation in learning styles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Expect to be treated as adults</a:t>
            </a:r>
          </a:p>
          <a:p>
            <a:r>
              <a:rPr lang="en-US" sz="1200" dirty="0" smtClean="0"/>
              <a:t>Experienced and knowledgeable </a:t>
            </a:r>
          </a:p>
          <a:p>
            <a:r>
              <a:rPr lang="en-US" sz="1200" dirty="0" smtClean="0"/>
              <a:t>Established values, beliefs, and opinions</a:t>
            </a:r>
          </a:p>
          <a:p>
            <a:r>
              <a:rPr lang="en-US" sz="1200" dirty="0" smtClean="0"/>
              <a:t>Interested in straightforward how-to</a:t>
            </a:r>
          </a:p>
          <a:p>
            <a:r>
              <a:rPr lang="en-US" sz="1200" dirty="0" smtClean="0"/>
              <a:t>Problem-centered approach to learning</a:t>
            </a:r>
          </a:p>
          <a:p>
            <a:r>
              <a:rPr lang="en-US" sz="1200" dirty="0" smtClean="0"/>
              <a:t>Self-directed learners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Interested in straightforward how-to</a:t>
            </a:r>
          </a:p>
          <a:p>
            <a:r>
              <a:rPr lang="en-US" dirty="0" smtClean="0"/>
              <a:t>they are more self-guided in their learning </a:t>
            </a:r>
          </a:p>
          <a:p>
            <a:r>
              <a:rPr lang="en-US" dirty="0" smtClean="0"/>
              <a:t>they bring more, and expect to bring more, to a learning situation because of their wider experience - and can take more away </a:t>
            </a:r>
          </a:p>
          <a:p>
            <a:r>
              <a:rPr lang="en-US" dirty="0" smtClean="0"/>
              <a:t>they require learning "to make sense" - they will not perform a learning activity just because the instructor said to do 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72D56-7BD0-4797-BB9E-7DD7588FA2C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63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Visual</a:t>
            </a:r>
            <a:r>
              <a:rPr lang="en-US" baseline="0" dirty="0" smtClean="0"/>
              <a:t> and Auditory Learner Activity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72D56-7BD0-4797-BB9E-7DD7588FA2C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568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ctr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Environmental</a:t>
            </a:r>
          </a:p>
          <a:p>
            <a:pPr rtl="0" eaLnBrk="1" fontAlgn="ctr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Surroundings that match learner preferences (room temperature, lighting, seating, etc.)</a:t>
            </a: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online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learning 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72D56-7BD0-4797-BB9E-7DD7588FA2C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15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many ways to reach adult learners</a:t>
            </a:r>
            <a:r>
              <a:rPr lang="en-US" baseline="0" dirty="0" smtClean="0"/>
              <a:t> , classic and new methods can be used.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72D56-7BD0-4797-BB9E-7DD7588FA2C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72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" pitchFamily="1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fld id="{FA41C104-E62E-4B5D-80D1-4E5B8F579E94}" type="slidenum">
              <a:rPr lang="en-US" sz="1200" smtClean="0"/>
              <a:pPr/>
              <a:t>7</a:t>
            </a:fld>
            <a:endParaRPr 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E30E2307-1E40-4E12-8716-25BFDA8E7013}" type="datetime1">
              <a:rPr lang="en-US" smtClean="0"/>
              <a:pPr/>
              <a:t>7/13/2012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7/13/2012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7/13/2012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7/13/2012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7/13/2012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7/13/2012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7/13/2012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7/13/2012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7/13/2012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7/13/2012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7/13/2012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9D1D110F-3F4E-48D9-B8AA-5D0E825AFDBA}" type="datetime1">
              <a:rPr lang="en-US" smtClean="0"/>
              <a:pPr/>
              <a:t>7/13/2012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                    </a:t>
            </a:r>
            <a:br>
              <a:rPr lang="en-US" dirty="0" smtClean="0"/>
            </a:br>
            <a:r>
              <a:rPr lang="en-US" dirty="0" smtClean="0"/>
              <a:t>Teaching </a:t>
            </a:r>
            <a:r>
              <a:rPr lang="en-US" dirty="0" smtClean="0"/>
              <a:t>Adult Learners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Presented </a:t>
            </a:r>
            <a:r>
              <a:rPr lang="en-US" dirty="0" smtClean="0"/>
              <a:t>by: Yvette </a:t>
            </a:r>
            <a:r>
              <a:rPr lang="en-US" dirty="0" smtClean="0"/>
              <a:t>Dupree </a:t>
            </a:r>
            <a:endParaRPr lang="en-US" dirty="0" smtClean="0"/>
          </a:p>
        </p:txBody>
      </p:sp>
      <p:pic>
        <p:nvPicPr>
          <p:cNvPr id="3078" name="Picture 6" descr="C:\Users\Dee\AppData\Local\Microsoft\Windows\Temporary Internet Files\Content.IE5\LHVVHSLK\MP90044374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200399"/>
            <a:ext cx="1478715" cy="221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Characteristics of Adult Learners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899634"/>
            <a:ext cx="7467600" cy="3918132"/>
          </a:xfrm>
        </p:spPr>
        <p:txBody>
          <a:bodyPr/>
          <a:lstStyle/>
          <a:p>
            <a:r>
              <a:rPr lang="en-US" sz="2800" dirty="0" smtClean="0"/>
              <a:t>Experienced and knowledgeable </a:t>
            </a:r>
          </a:p>
          <a:p>
            <a:r>
              <a:rPr lang="en-US" sz="2800" dirty="0"/>
              <a:t>E</a:t>
            </a:r>
            <a:r>
              <a:rPr lang="en-US" sz="2800" dirty="0" smtClean="0"/>
              <a:t>stablished values, beliefs, and opinions</a:t>
            </a:r>
          </a:p>
          <a:p>
            <a:r>
              <a:rPr lang="en-US" sz="2800" dirty="0" smtClean="0"/>
              <a:t>Results-oriented </a:t>
            </a:r>
          </a:p>
          <a:p>
            <a:r>
              <a:rPr lang="en-US" sz="2800" dirty="0" smtClean="0"/>
              <a:t>Problem-centered</a:t>
            </a:r>
          </a:p>
          <a:p>
            <a:r>
              <a:rPr lang="en-US" sz="2800" dirty="0" smtClean="0"/>
              <a:t>Self-directed</a:t>
            </a:r>
          </a:p>
          <a:p>
            <a:r>
              <a:rPr lang="en-US" sz="2800" dirty="0" smtClean="0"/>
              <a:t>Skeptical 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39940" name="Picture 4" descr="C:\Users\Dee\AppData\Local\Microsoft\Windows\Temporary Internet Files\Content.IE5\LHVVHSLK\MP900448455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524000"/>
            <a:ext cx="1600201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1" name="Picture 5" descr="C:\Users\Dee\AppData\Local\Microsoft\Windows\Temporary Internet Files\Content.IE5\2ETCKNYY\MP900341464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971" y="3962400"/>
            <a:ext cx="1480312" cy="207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643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467600" cy="1143000"/>
          </a:xfrm>
        </p:spPr>
        <p:txBody>
          <a:bodyPr/>
          <a:lstStyle/>
          <a:p>
            <a:pPr algn="ctr"/>
            <a:r>
              <a:rPr lang="en-US" sz="4800" dirty="0" smtClean="0"/>
              <a:t>Activity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5058" name="Picture 2" descr="C:\Users\Dee\AppData\Local\Microsoft\Windows\Temporary Internet Files\Content.IE5\K2286KIG\MC900382613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016080"/>
            <a:ext cx="3574961" cy="357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881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Adult Learning Styles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470058"/>
              </p:ext>
            </p:extLst>
          </p:nvPr>
        </p:nvGraphicFramePr>
        <p:xfrm>
          <a:off x="1219200" y="1676400"/>
          <a:ext cx="6248400" cy="4044606"/>
        </p:xfrm>
        <a:graphic>
          <a:graphicData uri="http://schemas.openxmlformats.org/drawingml/2006/table">
            <a:tbl>
              <a:tblPr/>
              <a:tblGrid>
                <a:gridCol w="1524000"/>
                <a:gridCol w="2225040"/>
                <a:gridCol w="2499360"/>
              </a:tblGrid>
              <a:tr h="764900">
                <a:tc>
                  <a:txBody>
                    <a:bodyPr/>
                    <a:lstStyle/>
                    <a:p>
                      <a:r>
                        <a:rPr lang="en-US" sz="2000" b="1" dirty="0"/>
                        <a:t>Learning Styles</a:t>
                      </a:r>
                    </a:p>
                  </a:txBody>
                  <a:tcPr marL="57792" marR="57792" marT="57792" marB="577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Characteristics</a:t>
                      </a:r>
                    </a:p>
                  </a:txBody>
                  <a:tcPr marL="57792" marR="57792" marT="57792" marB="577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Teaching Strategies</a:t>
                      </a:r>
                    </a:p>
                  </a:txBody>
                  <a:tcPr marL="57792" marR="57792" marT="57792" marB="577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6583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Visual</a:t>
                      </a:r>
                      <a:endParaRPr lang="en-US" sz="1600" dirty="0"/>
                    </a:p>
                  </a:txBody>
                  <a:tcPr marL="57792" marR="57792" marT="57792" marB="577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Visual illustrations </a:t>
                      </a:r>
                      <a:r>
                        <a:rPr lang="en-US" sz="1600" dirty="0"/>
                        <a:t>or </a:t>
                      </a:r>
                      <a:r>
                        <a:rPr lang="en-US" sz="1600" dirty="0" smtClean="0"/>
                        <a:t>demonstrations </a:t>
                      </a:r>
                      <a:endParaRPr lang="en-US" sz="1600" dirty="0"/>
                    </a:p>
                  </a:txBody>
                  <a:tcPr marL="57792" marR="57792" marT="57792" marB="577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600" dirty="0" smtClean="0"/>
                        <a:t>Graphics</a:t>
                      </a:r>
                      <a:r>
                        <a:rPr lang="en-US" sz="1600" baseline="0" dirty="0" smtClean="0"/>
                        <a:t> &amp;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/>
                        <a:t>illustrations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600" dirty="0" smtClean="0"/>
                        <a:t>Images</a:t>
                      </a:r>
                      <a:endParaRPr lang="en-US" sz="1600" dirty="0"/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600" dirty="0" smtClean="0"/>
                        <a:t>Demonstrations</a:t>
                      </a:r>
                      <a:endParaRPr lang="en-US" sz="1600" dirty="0"/>
                    </a:p>
                  </a:txBody>
                  <a:tcPr marL="57792" marR="57792" marT="57792" marB="577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49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Auditory</a:t>
                      </a:r>
                      <a:endParaRPr lang="en-US" sz="1600" dirty="0"/>
                    </a:p>
                  </a:txBody>
                  <a:tcPr marL="57792" marR="57792" marT="57792" marB="577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Speaking, repetition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 marL="57792" marR="57792" marT="57792" marB="577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600" dirty="0" smtClean="0"/>
                        <a:t>Lectures</a:t>
                      </a:r>
                      <a:endParaRPr lang="en-US" sz="1600" dirty="0"/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600" dirty="0" smtClean="0"/>
                        <a:t>Discussions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600" dirty="0" smtClean="0"/>
                        <a:t>Podcasts </a:t>
                      </a:r>
                      <a:endParaRPr lang="en-US" sz="1600" dirty="0"/>
                    </a:p>
                  </a:txBody>
                  <a:tcPr marL="57792" marR="57792" marT="57792" marB="577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76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Kinesthetic</a:t>
                      </a:r>
                      <a:endParaRPr lang="en-US" sz="1600" dirty="0"/>
                    </a:p>
                  </a:txBody>
                  <a:tcPr marL="57792" marR="57792" marT="57792" marB="577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Touch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or manipulation of objects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 marL="57792" marR="57792" marT="57792" marB="577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1600" dirty="0" smtClean="0"/>
                        <a:t>Note taking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600" dirty="0" smtClean="0"/>
                        <a:t>Examination </a:t>
                      </a:r>
                      <a:r>
                        <a:rPr lang="en-US" sz="1600" dirty="0"/>
                        <a:t>of objects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1600" dirty="0" smtClean="0"/>
                        <a:t>Participation </a:t>
                      </a:r>
                      <a:r>
                        <a:rPr lang="en-US" sz="1600" dirty="0"/>
                        <a:t>in activities</a:t>
                      </a:r>
                    </a:p>
                  </a:txBody>
                  <a:tcPr marL="57792" marR="57792" marT="57792" marB="577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7890" name="Picture 2" descr="C:\Users\Dee\AppData\Local\Microsoft\Windows\Temporary Internet Files\Content.IE5\2ETCKNYY\MP900386786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68600"/>
            <a:ext cx="1143000" cy="160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070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Classic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Trending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Power Point </a:t>
            </a:r>
          </a:p>
          <a:p>
            <a:r>
              <a:rPr lang="en-US" dirty="0" smtClean="0"/>
              <a:t>Print Articles </a:t>
            </a:r>
          </a:p>
          <a:p>
            <a:r>
              <a:rPr lang="en-US" dirty="0" smtClean="0"/>
              <a:t>Lecture</a:t>
            </a:r>
          </a:p>
          <a:p>
            <a:r>
              <a:rPr lang="en-US" dirty="0" smtClean="0"/>
              <a:t>Overheads</a:t>
            </a:r>
          </a:p>
          <a:p>
            <a:r>
              <a:rPr lang="en-US" dirty="0" smtClean="0"/>
              <a:t>DVDs </a:t>
            </a:r>
          </a:p>
          <a:p>
            <a:r>
              <a:rPr lang="en-US" dirty="0" smtClean="0"/>
              <a:t>Email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err="1" smtClean="0"/>
              <a:t>Prezi</a:t>
            </a:r>
            <a:r>
              <a:rPr lang="en-US" dirty="0" smtClean="0"/>
              <a:t> </a:t>
            </a:r>
          </a:p>
          <a:p>
            <a:r>
              <a:rPr lang="en-US" dirty="0" smtClean="0"/>
              <a:t>Blogs </a:t>
            </a:r>
          </a:p>
          <a:p>
            <a:r>
              <a:rPr lang="en-US" dirty="0" smtClean="0"/>
              <a:t>Debate </a:t>
            </a:r>
          </a:p>
          <a:p>
            <a:r>
              <a:rPr lang="en-US" dirty="0" smtClean="0"/>
              <a:t>Projectors </a:t>
            </a:r>
          </a:p>
          <a:p>
            <a:r>
              <a:rPr lang="en-US" dirty="0" smtClean="0"/>
              <a:t>Podcasts </a:t>
            </a:r>
          </a:p>
          <a:p>
            <a:r>
              <a:rPr lang="en-US" dirty="0" smtClean="0"/>
              <a:t>Tweets &amp; Posts </a:t>
            </a:r>
          </a:p>
        </p:txBody>
      </p:sp>
      <p:pic>
        <p:nvPicPr>
          <p:cNvPr id="1028" name="Picture 4" descr="C:\Users\Dee\AppData\Local\Microsoft\Windows\Temporary Internet Files\Content.IE5\2ETCKNYY\MP90017886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57200"/>
            <a:ext cx="21717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ee\AppData\Local\Microsoft\Windows\Temporary Internet Files\Content.IE5\LHVVHSLK\MP900399031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8" y="5181600"/>
            <a:ext cx="2000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Dee\AppData\Local\Microsoft\Windows\Temporary Internet Files\Content.IE5\2ETCKNYY\MP900409446[2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25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7467600" cy="1143000"/>
          </a:xfrm>
        </p:spPr>
        <p:txBody>
          <a:bodyPr/>
          <a:lstStyle/>
          <a:p>
            <a:r>
              <a:rPr lang="en-US" dirty="0" smtClean="0"/>
              <a:t>Teaching Strategies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467600" cy="4114800"/>
          </a:xfrm>
        </p:spPr>
        <p:txBody>
          <a:bodyPr/>
          <a:lstStyle/>
          <a:p>
            <a:r>
              <a:rPr lang="en-US" sz="2400" dirty="0" smtClean="0"/>
              <a:t>Use participants as resources</a:t>
            </a:r>
          </a:p>
          <a:p>
            <a:r>
              <a:rPr lang="en-US" sz="2400" dirty="0" smtClean="0"/>
              <a:t>Encourage debate and discussion</a:t>
            </a:r>
          </a:p>
          <a:p>
            <a:r>
              <a:rPr lang="en-US" sz="2400" dirty="0" smtClean="0"/>
              <a:t>Address multiple learning styles </a:t>
            </a:r>
          </a:p>
          <a:p>
            <a:r>
              <a:rPr lang="en-US" sz="2400" dirty="0" smtClean="0"/>
              <a:t>Utilize different teaching methods </a:t>
            </a:r>
          </a:p>
          <a:p>
            <a:r>
              <a:rPr lang="en-US" sz="2400" dirty="0" smtClean="0"/>
              <a:t>Be respectful</a:t>
            </a:r>
          </a:p>
          <a:p>
            <a:r>
              <a:rPr lang="en-US" sz="2400" dirty="0" smtClean="0"/>
              <a:t>Engage 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181600"/>
            <a:ext cx="5710182" cy="1173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Dee\AppData\Local\Microsoft\Windows\Temporary Internet Files\Content.IE5\LHVVHSLK\MP900448576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90820" y="1828800"/>
            <a:ext cx="1698771" cy="254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105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7467600" cy="808149"/>
          </a:xfrm>
        </p:spPr>
        <p:txBody>
          <a:bodyPr/>
          <a:lstStyle/>
          <a:p>
            <a:r>
              <a:rPr lang="en-US" dirty="0" smtClean="0"/>
              <a:t>Remember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467600" cy="4143776"/>
          </a:xfrm>
        </p:spPr>
        <p:txBody>
          <a:bodyPr/>
          <a:lstStyle/>
          <a:p>
            <a:r>
              <a:rPr lang="en-US" sz="2800" dirty="0" smtClean="0"/>
              <a:t>Passion </a:t>
            </a:r>
            <a:endParaRPr lang="en-US" sz="2800" dirty="0"/>
          </a:p>
          <a:p>
            <a:r>
              <a:rPr lang="en-US" sz="2800" dirty="0" smtClean="0"/>
              <a:t>Purpose</a:t>
            </a:r>
          </a:p>
          <a:p>
            <a:r>
              <a:rPr lang="en-US" sz="2800" dirty="0" smtClean="0"/>
              <a:t>Clarity </a:t>
            </a:r>
          </a:p>
          <a:p>
            <a:r>
              <a:rPr lang="en-US" sz="2800" dirty="0" smtClean="0"/>
              <a:t>Simplicity</a:t>
            </a:r>
          </a:p>
          <a:p>
            <a:r>
              <a:rPr lang="en-US" sz="2800" dirty="0" smtClean="0"/>
              <a:t>Collaboration </a:t>
            </a:r>
          </a:p>
          <a:p>
            <a:endParaRPr lang="en-US" sz="3200" dirty="0" smtClean="0"/>
          </a:p>
          <a:p>
            <a:endParaRPr lang="en-US" sz="3200" dirty="0" smtClean="0"/>
          </a:p>
        </p:txBody>
      </p:sp>
      <p:pic>
        <p:nvPicPr>
          <p:cNvPr id="3075" name="Picture 3" descr="C:\Users\Dee\AppData\Local\Microsoft\Windows\Temporary Internet Files\Content.IE5\3HLO51TK\MP90043302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600200"/>
            <a:ext cx="3435439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</a:t>
            </a:r>
            <a:endParaRPr lang="en-US" dirty="0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00013"/>
            <a:ext cx="2924121" cy="192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 descr="C:\Users\Dee\AppData\Local\Microsoft\Windows\Temporary Internet Files\Content.IE5\K2286KIG\MC90035379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5699">
            <a:off x="6120458" y="1858030"/>
            <a:ext cx="1712614" cy="306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158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TC101790492[[fn=Sketchbook]]</Template>
  <TotalTime>3293</TotalTime>
  <Words>261</Words>
  <Application>Microsoft Office PowerPoint</Application>
  <PresentationFormat>On-screen Show (4:3)</PresentationFormat>
  <Paragraphs>86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Sketchbook</vt:lpstr>
      <vt:lpstr>                             Teaching Adult Learners </vt:lpstr>
      <vt:lpstr>Characteristics of Adult Learners</vt:lpstr>
      <vt:lpstr>Activity</vt:lpstr>
      <vt:lpstr>Adult Learning Styles</vt:lpstr>
      <vt:lpstr>Presentations </vt:lpstr>
      <vt:lpstr>Teaching Strategies </vt:lpstr>
      <vt:lpstr>Remember</vt:lpstr>
      <vt:lpstr>Questions? </vt:lpstr>
    </vt:vector>
  </TitlesOfParts>
  <Company>Cingular Wireless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your title here. Two lines are ok.</dc:title>
  <dc:creator>YDupree</dc:creator>
  <cp:lastModifiedBy>Dee</cp:lastModifiedBy>
  <cp:revision>65</cp:revision>
  <dcterms:created xsi:type="dcterms:W3CDTF">2007-06-19T13:30:13Z</dcterms:created>
  <dcterms:modified xsi:type="dcterms:W3CDTF">2012-07-14T03:03:23Z</dcterms:modified>
</cp:coreProperties>
</file>